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E1DCD-B29D-4B37-B705-17A9157C4C89}" v="4" dt="2023-08-07T21:48:40.802"/>
  </p1510:revLst>
</p1510:revInfo>
</file>

<file path=ppt/tableStyles.xml><?xml version="1.0" encoding="utf-8"?>
<a:tblStyleLst xmlns:a="http://schemas.openxmlformats.org/drawingml/2006/main" def="{FE8AB2F4-F1BA-4305-8D94-54FBD96E77C7}">
  <a:tblStyle styleId="{FE8AB2F4-F1BA-4305-8D94-54FBD96E7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S::michael.beards@education.wa.edu.au::f9e3ea26-6dd9-4feb-84ad-f5fc9616dbb4" providerId="AD" clId="Web-{73DE1DCD-B29D-4B37-B705-17A9157C4C89}"/>
    <pc:docChg chg="modSld">
      <pc:chgData name="BEARDS Michael [Southern River College]" userId="S::michael.beards@education.wa.edu.au::f9e3ea26-6dd9-4feb-84ad-f5fc9616dbb4" providerId="AD" clId="Web-{73DE1DCD-B29D-4B37-B705-17A9157C4C89}" dt="2023-08-07T21:48:40.802" v="3" actId="1076"/>
      <pc:docMkLst>
        <pc:docMk/>
      </pc:docMkLst>
      <pc:sldChg chg="modSp">
        <pc:chgData name="BEARDS Michael [Southern River College]" userId="S::michael.beards@education.wa.edu.au::f9e3ea26-6dd9-4feb-84ad-f5fc9616dbb4" providerId="AD" clId="Web-{73DE1DCD-B29D-4B37-B705-17A9157C4C89}" dt="2023-08-07T21:48:40.802" v="3" actId="1076"/>
        <pc:sldMkLst>
          <pc:docMk/>
          <pc:sldMk cId="0" sldId="269"/>
        </pc:sldMkLst>
        <pc:picChg chg="mod">
          <ac:chgData name="BEARDS Michael [Southern River College]" userId="S::michael.beards@education.wa.edu.au::f9e3ea26-6dd9-4feb-84ad-f5fc9616dbb4" providerId="AD" clId="Web-{73DE1DCD-B29D-4B37-B705-17A9157C4C89}" dt="2023-08-07T21:48:40.802" v="3" actId="1076"/>
          <ac:picMkLst>
            <pc:docMk/>
            <pc:sldMk cId="0" sldId="269"/>
            <ac:picMk id="23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science/archive/2017/08/annie-dillards-total-eclipse/536148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news/2014/4/140413-total-lunar-eclipse-myths-space-culture-scienc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6d7b2fa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6d7b2fa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https://www.theatlantic.com/science/archive/2017/08/annie-dillards-total-eclipse/536148/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6d7b2fa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6d7b2fa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f6d7b2fa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f6d7b2fa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56840a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56840a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6d7b2fa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6d7b2fa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6d7b2fa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6d7b2fa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https://www.nationalgeographic.com/news/2014/4/140413-total-lunar-eclipse-myths-space-culture-science/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6d7b2fa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6d7b2fa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f6d7b2fa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f6d7b2fa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6d7b2f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6d7b2fa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bd34b1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bd34b1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4bd34b1f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4bd34b1f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bd34b1f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bd34b1f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bd34b1f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bd34b1f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6d7b2fa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6d7b2fa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VE8PFYlwS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39000"/>
          </a:blip>
          <a:srcRect t="7798" b="7798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ECLIPSES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We will model the movements of Earth, the sun and the moon during eclipses. 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9796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define solar eclipse.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define lunar eclipse.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compare partial and total eclipses.</a:t>
            </a:r>
            <a:endParaRPr sz="2000"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458675" y="408475"/>
            <a:ext cx="6058200" cy="193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lt1"/>
                </a:solidFill>
              </a:rPr>
              <a:t>We will model the movements of Earth, the sun and the moon during eclipses. </a:t>
            </a:r>
            <a:endParaRPr sz="3200">
              <a:solidFill>
                <a:schemeClr val="lt1"/>
              </a:solidFill>
            </a:endParaRPr>
          </a:p>
        </p:txBody>
      </p:sp>
      <p:graphicFrame>
        <p:nvGraphicFramePr>
          <p:cNvPr id="196" name="Google Shape;196;p3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7" name="Google Shape;197;p3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" name="Google Shape;198;p3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2"/>
          </p:nvPr>
        </p:nvSpPr>
        <p:spPr>
          <a:xfrm>
            <a:off x="509150" y="716975"/>
            <a:ext cx="5457300" cy="42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Moon orbits the Earth and the Earth orbits the Sun.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Using the diagram, what do you think would happen if the moon was between the Earth and the sun?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124700" y="266050"/>
            <a:ext cx="6560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 sz="1300"/>
          </a:p>
        </p:txBody>
      </p:sp>
      <p:graphicFrame>
        <p:nvGraphicFramePr>
          <p:cNvPr id="205" name="Google Shape;205;p33"/>
          <p:cNvGraphicFramePr/>
          <p:nvPr/>
        </p:nvGraphicFramePr>
        <p:xfrm>
          <a:off x="2952430" y="3443338"/>
          <a:ext cx="2555300" cy="136325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55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 The Moon reflects the light of the sun but sometimes it has shadows on it too.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451" y="1816051"/>
            <a:ext cx="2924325" cy="2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2"/>
          </p:nvPr>
        </p:nvSpPr>
        <p:spPr>
          <a:xfrm>
            <a:off x="438250" y="681425"/>
            <a:ext cx="81966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 b="1"/>
              <a:t>eclipse</a:t>
            </a:r>
            <a:r>
              <a:rPr lang="en-GB"/>
              <a:t> occurs when one celestial₁ object passes in front of another making a shadow on the Moon or blocking the light of the sun.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13" name="Google Shape;213;p34"/>
          <p:cNvGraphicFramePr/>
          <p:nvPr/>
        </p:nvGraphicFramePr>
        <p:xfrm>
          <a:off x="6851800" y="4260950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object in space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4" name="Google Shape;214;p34"/>
          <p:cNvGraphicFramePr/>
          <p:nvPr/>
        </p:nvGraphicFramePr>
        <p:xfrm>
          <a:off x="490200" y="1691400"/>
          <a:ext cx="6195100" cy="24687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3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Type of eclipse 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Order of celestial objects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When does it occur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we look at 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Solar eclipse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Sun-moon- earth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S-M-E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Day time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Sun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Lunar eclipse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Sun-earth-</a:t>
                      </a:r>
                      <a:r>
                        <a:rPr lang="en-GB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</a:t>
                      </a:r>
                      <a:endParaRPr sz="1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S-E-M</a:t>
                      </a:r>
                      <a:endParaRPr sz="1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Night time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Moon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775" y="2726525"/>
            <a:ext cx="2134476" cy="141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34"/>
          <p:cNvGraphicFramePr/>
          <p:nvPr/>
        </p:nvGraphicFramePr>
        <p:xfrm>
          <a:off x="6790710" y="1388563"/>
          <a:ext cx="2142625" cy="137154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diagram below a solar or lunar eclipse?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95488" y="281075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pic>
        <p:nvPicPr>
          <p:cNvPr id="222" name="Google Shape;222;p35" descr="Solar and lunar eclipse - which is which? And how can you finally remember the difference?&#10;&#10;For french speakers, check out this video on eclipses by e-penser! https://www.youtube.com/watch?v=hYIDIShauSw&#10;&#10;Help us translate our videos! http://www.youtube.com/timedtext_cs_panel?c=UC7DdEm33SyaTDtWYGO2CwdA&amp;tab=2&#10;&#10;Subscribe - http://www.youtube.com/subscription_center?add_user=physicswoman&#10;Instagram: http://instagram.com/thephysicsgirl&#10;Twitter: http://www.physicsgirl.org/twitter&#10;Facebook: http://www.physicsgirl.org/facebook&#10;http://www.physicsgirl.org/" title="What's the difference between a solar and lunar eclipse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00" y="794350"/>
            <a:ext cx="5576400" cy="4182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35"/>
          <p:cNvGraphicFramePr/>
          <p:nvPr/>
        </p:nvGraphicFramePr>
        <p:xfrm>
          <a:off x="6685310" y="852688"/>
          <a:ext cx="2295125" cy="170682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29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type of eclipse has the order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SME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arenR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solar eclipse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arenR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lunar eclipse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354" y="2877578"/>
            <a:ext cx="2425000" cy="9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410800" y="761950"/>
            <a:ext cx="5802900" cy="20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 total solar eclipse </a:t>
            </a:r>
            <a:r>
              <a:rPr lang="en-GB"/>
              <a:t>occurs when the moon moves in front of the sun. The moon blocks the sun and creates a shadow on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Umbra</a:t>
            </a:r>
            <a:r>
              <a:rPr lang="en-GB"/>
              <a:t> is the shadow on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model of a Solar eclipse: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i="1"/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l="21969" r="10307" b="22124"/>
          <a:stretch/>
        </p:blipFill>
        <p:spPr>
          <a:xfrm>
            <a:off x="6421650" y="3296423"/>
            <a:ext cx="2317225" cy="14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6421650" y="2649675"/>
            <a:ext cx="2078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View from Earth in the umbra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33" name="Google Shape;233;p36"/>
          <p:cNvGraphicFramePr/>
          <p:nvPr/>
        </p:nvGraphicFramePr>
        <p:xfrm>
          <a:off x="6447113" y="761950"/>
          <a:ext cx="2266275" cy="103626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26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will the area marked with an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on the globe not see the solar eclipse?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4" name="Google Shape;234;p36"/>
          <p:cNvSpPr txBox="1"/>
          <p:nvPr/>
        </p:nvSpPr>
        <p:spPr>
          <a:xfrm>
            <a:off x="5631875" y="3616025"/>
            <a:ext cx="2805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x</a:t>
            </a:r>
            <a:endParaRPr b="1"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91" y="2758100"/>
            <a:ext cx="5835222" cy="19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5211575" y="3190500"/>
            <a:ext cx="298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X</a:t>
            </a:r>
            <a:endParaRPr sz="1200" b="1">
              <a:solidFill>
                <a:srgbClr val="FF0000"/>
              </a:solidFill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888" y="1849575"/>
            <a:ext cx="14287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2"/>
          </p:nvPr>
        </p:nvSpPr>
        <p:spPr>
          <a:xfrm>
            <a:off x="438000" y="665350"/>
            <a:ext cx="6319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A total lunar eclipse </a:t>
            </a:r>
            <a:r>
              <a:rPr lang="en-GB">
                <a:solidFill>
                  <a:schemeClr val="dk1"/>
                </a:solidFill>
              </a:rPr>
              <a:t>occurs when the Earth moves between the moon and sun. The Earth blocks the sun and creates a large shadow on the moon.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Umbra</a:t>
            </a:r>
            <a:r>
              <a:rPr lang="en-GB">
                <a:solidFill>
                  <a:schemeClr val="dk1"/>
                </a:solidFill>
              </a:rPr>
              <a:t> is the shadow on the moon.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 model of a lunar eclipse: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i="1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1" y="2847475"/>
            <a:ext cx="6136287" cy="192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37"/>
          <p:cNvGraphicFramePr/>
          <p:nvPr/>
        </p:nvGraphicFramePr>
        <p:xfrm>
          <a:off x="6685288" y="761950"/>
          <a:ext cx="2266275" cy="86862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26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the umbra (shadow)  bigger in a lunar eclipse?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l="12712" t="12749" r="12987" b="12734"/>
          <a:stretch/>
        </p:blipFill>
        <p:spPr>
          <a:xfrm>
            <a:off x="6818750" y="2930600"/>
            <a:ext cx="1999376" cy="20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6779225" y="2283800"/>
            <a:ext cx="2078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The moon viewed from Earth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2"/>
          </p:nvPr>
        </p:nvSpPr>
        <p:spPr>
          <a:xfrm>
            <a:off x="458125" y="718425"/>
            <a:ext cx="6451800" cy="4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A partial eclipse </a:t>
            </a:r>
            <a:r>
              <a:rPr lang="en-GB" sz="1600"/>
              <a:t>occurs in 2 ways marked by an </a:t>
            </a:r>
            <a:r>
              <a:rPr lang="en-GB" sz="1600" b="1"/>
              <a:t>X</a:t>
            </a:r>
            <a:endParaRPr sz="16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 a solar eclipse when you’re located in the penumbra₁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600"/>
              <a:t>In a lunar eclipse when the moon is in the penumbra  </a:t>
            </a:r>
            <a:r>
              <a:rPr lang="en-GB"/>
              <a:t> </a:t>
            </a:r>
            <a:endParaRPr sz="1400" i="1"/>
          </a:p>
        </p:txBody>
      </p:sp>
      <p:graphicFrame>
        <p:nvGraphicFramePr>
          <p:cNvPr id="254" name="Google Shape;254;p38"/>
          <p:cNvGraphicFramePr/>
          <p:nvPr/>
        </p:nvGraphicFramePr>
        <p:xfrm>
          <a:off x="6799425" y="718425"/>
          <a:ext cx="2247600" cy="120390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24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diagram showing a partial or total lunar eclipse with the circled moon?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00" y="2291327"/>
            <a:ext cx="3502326" cy="114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25" y="3535500"/>
            <a:ext cx="4034775" cy="1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3964775" y="3681275"/>
            <a:ext cx="298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</a:t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3964775" y="4342400"/>
            <a:ext cx="298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</a:t>
            </a:r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3487800" y="2613400"/>
            <a:ext cx="298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X</a:t>
            </a:r>
            <a:endParaRPr sz="1000"/>
          </a:p>
        </p:txBody>
      </p:sp>
      <p:sp>
        <p:nvSpPr>
          <p:cNvPr id="260" name="Google Shape;260;p38"/>
          <p:cNvSpPr txBox="1"/>
          <p:nvPr/>
        </p:nvSpPr>
        <p:spPr>
          <a:xfrm>
            <a:off x="3487800" y="2856850"/>
            <a:ext cx="298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X</a:t>
            </a:r>
            <a:endParaRPr sz="1000"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100" y="1952799"/>
            <a:ext cx="3436925" cy="1728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p38"/>
          <p:cNvGraphicFramePr/>
          <p:nvPr/>
        </p:nvGraphicFramePr>
        <p:xfrm>
          <a:off x="6735925" y="40356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part shadow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Google Shape;263;p38"/>
          <p:cNvSpPr/>
          <p:nvPr/>
        </p:nvSpPr>
        <p:spPr>
          <a:xfrm>
            <a:off x="8198425" y="2743200"/>
            <a:ext cx="506100" cy="47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994" y="4030444"/>
            <a:ext cx="1460500" cy="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0443" y="1941375"/>
            <a:ext cx="1261139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8">
            <a:alphaModFix/>
          </a:blip>
          <a:srcRect l="32656" t="33084" r="42602" b="25522"/>
          <a:stretch/>
        </p:blipFill>
        <p:spPr>
          <a:xfrm>
            <a:off x="4376225" y="2822663"/>
            <a:ext cx="869575" cy="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542175" y="920563"/>
            <a:ext cx="6804300" cy="797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Fill in the table to identify the solar and lunar eclipse.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Identify them as total or partial eclipses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48" y="3658677"/>
            <a:ext cx="4024475" cy="13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469" y="3534063"/>
            <a:ext cx="4586756" cy="144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39"/>
          <p:cNvGraphicFramePr/>
          <p:nvPr/>
        </p:nvGraphicFramePr>
        <p:xfrm>
          <a:off x="478050" y="2024775"/>
          <a:ext cx="7935175" cy="14019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4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 of eclipse 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Order 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When it occurs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we look at 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Letter 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Total or partial eclipse 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Solar eclipse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M 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Day time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Lunar eclipse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E M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Night time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" name="Google Shape;276;p39"/>
          <p:cNvSpPr txBox="1"/>
          <p:nvPr/>
        </p:nvSpPr>
        <p:spPr>
          <a:xfrm>
            <a:off x="2613400" y="3575725"/>
            <a:ext cx="978600" cy="34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6254550" y="3467825"/>
            <a:ext cx="978600" cy="34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78" name="Google Shape;278;p39"/>
          <p:cNvGraphicFramePr/>
          <p:nvPr/>
        </p:nvGraphicFramePr>
        <p:xfrm>
          <a:off x="7505045" y="191075"/>
          <a:ext cx="1401900" cy="15391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4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 eclipse means it makes a shadow or blocks the sun.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9" name="Google Shape;279;p39"/>
          <p:cNvSpPr txBox="1"/>
          <p:nvPr/>
        </p:nvSpPr>
        <p:spPr>
          <a:xfrm>
            <a:off x="3592000" y="4080413"/>
            <a:ext cx="298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552550" y="790025"/>
            <a:ext cx="6222300" cy="6129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Fill in the blanks 1-4 to define a solar and lunar eclipse using the diagrams below.  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48" y="3658677"/>
            <a:ext cx="4024475" cy="13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469" y="3534063"/>
            <a:ext cx="4586756" cy="1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552550" y="1454725"/>
            <a:ext cx="30000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total solar eclipse 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occurs when the </a:t>
            </a:r>
            <a:r>
              <a:rPr lang="en-GB" sz="1600" b="1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1_________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moves in front of the sun.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Moon blocks the sun and creates a shadow on </a:t>
            </a:r>
            <a:r>
              <a:rPr lang="en-GB" sz="1600" b="1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2________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3774850" y="1402925"/>
            <a:ext cx="3000000" cy="2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total lunar eclipse 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occurs when the </a:t>
            </a:r>
            <a:r>
              <a:rPr lang="en-GB" sz="1600" b="1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________ 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moves between the moon and sun.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Earth blocks the sun and creates a large shadow on the </a:t>
            </a:r>
            <a:r>
              <a:rPr lang="en-GB" sz="1600" b="1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4________</a:t>
            </a: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/>
          </a:p>
        </p:txBody>
      </p:sp>
      <p:graphicFrame>
        <p:nvGraphicFramePr>
          <p:cNvPr id="290" name="Google Shape;290;p40"/>
          <p:cNvGraphicFramePr/>
          <p:nvPr/>
        </p:nvGraphicFramePr>
        <p:xfrm>
          <a:off x="7041720" y="191075"/>
          <a:ext cx="1865225" cy="288030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86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M E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= solar eclipse. The moon moves in font of the sun, blocking the light making a shadow on the Earth.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E M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= lunar eclipse. The Earth moves between the moon and sun. The earth blocks the sun and makes a shadow on the moon. </a:t>
                      </a: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2"/>
          </p:nvPr>
        </p:nvSpPr>
        <p:spPr>
          <a:xfrm>
            <a:off x="470250" y="767200"/>
            <a:ext cx="76203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Ancient civilisations did not understand eclipses and associated them with disasters, sacrifices to the gods and magic.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Current knowledge helps us understand the true meaning of these events from a scientific point of view.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75" y="2571750"/>
            <a:ext cx="3421634" cy="23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5216400" y="3073625"/>
            <a:ext cx="30687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 Inca feared that a lunar eclipse was caused by a jaguar attacking the moon. They'd try to drive it away by making noise, including beating their dogs to make them howl and bark.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body" idx="2"/>
          </p:nvPr>
        </p:nvSpPr>
        <p:spPr>
          <a:xfrm>
            <a:off x="446800" y="700600"/>
            <a:ext cx="62865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</a:rPr>
              <a:t>A total solar eclipse </a:t>
            </a:r>
            <a:r>
              <a:rPr lang="en-GB" sz="1400">
                <a:solidFill>
                  <a:schemeClr val="dk1"/>
                </a:solidFill>
              </a:rPr>
              <a:t>occurs when the moon moves in front of the sun. The Moon blocks the sun and creates a shadow on Earth. </a:t>
            </a:r>
            <a:r>
              <a:rPr lang="en-GB" sz="1400" b="1">
                <a:solidFill>
                  <a:schemeClr val="dk1"/>
                </a:solidFill>
              </a:rPr>
              <a:t>Umbra</a:t>
            </a:r>
            <a:r>
              <a:rPr lang="en-GB" sz="1400">
                <a:solidFill>
                  <a:schemeClr val="dk1"/>
                </a:solidFill>
              </a:rPr>
              <a:t> is the shadow on the Earth.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</a:rPr>
              <a:t>S M E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</a:rPr>
              <a:t>A total lunar eclipse </a:t>
            </a:r>
            <a:r>
              <a:rPr lang="en-GB" sz="1400">
                <a:solidFill>
                  <a:schemeClr val="dk1"/>
                </a:solidFill>
              </a:rPr>
              <a:t>occurs when the Earth moves between the moon and sun. The earth blocks the sun and creates a large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shadow on the Moon. </a:t>
            </a:r>
            <a:r>
              <a:rPr lang="en-GB" sz="1400" b="1">
                <a:solidFill>
                  <a:schemeClr val="dk1"/>
                </a:solidFill>
              </a:rPr>
              <a:t>Umbra</a:t>
            </a:r>
            <a:r>
              <a:rPr lang="en-GB" sz="1400">
                <a:solidFill>
                  <a:schemeClr val="dk1"/>
                </a:solidFill>
              </a:rPr>
              <a:t> is the shadow on the moon.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</a:rPr>
              <a:t>S E M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</a:rPr>
              <a:t>A partial eclipse </a:t>
            </a:r>
            <a:r>
              <a:rPr lang="en-GB" sz="1400">
                <a:solidFill>
                  <a:schemeClr val="dk1"/>
                </a:solidFill>
              </a:rPr>
              <a:t>occurs in 2 ways marked by an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In a solar eclipse when you’re located in the penumbra₁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</a:rPr>
              <a:t>In a lunar eclipse when the moon is in the penumbra   </a:t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305" name="Google Shape;305;p42"/>
          <p:cNvGraphicFramePr/>
          <p:nvPr/>
        </p:nvGraphicFramePr>
        <p:xfrm>
          <a:off x="6733150" y="87992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are solar and lunar eclipses different?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300" y="3486675"/>
            <a:ext cx="2961626" cy="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475" y="2434974"/>
            <a:ext cx="3348276" cy="10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We will model the movements of Earth, the sun and the moon during eclipses. </a:t>
            </a: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488375" y="715550"/>
            <a:ext cx="7726800" cy="1046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AutoNum type="arabicPeriod"/>
            </a:pPr>
            <a:r>
              <a:rPr lang="en-GB" sz="1500">
                <a:latin typeface="Century Gothic"/>
                <a:ea typeface="Century Gothic"/>
                <a:cs typeface="Century Gothic"/>
                <a:sym typeface="Century Gothic"/>
              </a:rPr>
              <a:t>Label the diagrams using the words: sun, moon, Earth, umbra, penumbra.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AutoNum type="arabicPeriod"/>
            </a:pPr>
            <a:r>
              <a:rPr lang="en-GB" sz="1500">
                <a:latin typeface="Century Gothic"/>
                <a:ea typeface="Century Gothic"/>
                <a:cs typeface="Century Gothic"/>
                <a:sym typeface="Century Gothic"/>
              </a:rPr>
              <a:t> Identify 1 and 2 as a solar or  lunar eclipse. Explain your answer.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AutoNum type="arabicPeriod"/>
            </a:pPr>
            <a:r>
              <a:rPr lang="en-GB" sz="1500">
                <a:latin typeface="Century Gothic"/>
                <a:ea typeface="Century Gothic"/>
                <a:cs typeface="Century Gothic"/>
                <a:sym typeface="Century Gothic"/>
              </a:rPr>
              <a:t> Explain in full sentences if image 2 is a partial or total eclipse.  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5" y="1869725"/>
            <a:ext cx="6192925" cy="322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43"/>
          <p:cNvGraphicFramePr/>
          <p:nvPr/>
        </p:nvGraphicFramePr>
        <p:xfrm>
          <a:off x="6819220" y="1869725"/>
          <a:ext cx="2134475" cy="314760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8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total solar eclipse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occurs when the moon moves in front of the sun. The Moon blocks the sun and creates a shadow on Earth. </a:t>
                      </a: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Umbra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shadow on the Earth. 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E M</a:t>
                      </a: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total lunar eclipse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occurs when the Earth moves between the moon and sun. The earth blocks the sun and creates a large shadow on the Moon. </a:t>
                      </a: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Umbra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shadow on the moon.  </a:t>
                      </a: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 M E</a:t>
                      </a: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partial eclipse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occurs when the moon or the Earth  is in the partial penumbra.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9796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define solar eclipse.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define lunar eclipse.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compare partial and total eclipses.</a:t>
            </a:r>
            <a:endParaRPr sz="2000"/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979600" cy="18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lt1"/>
                </a:solidFill>
              </a:rPr>
              <a:t>We will model the movements of Earth, the sun and the moon during eclipses.</a:t>
            </a:r>
            <a:endParaRPr sz="3200">
              <a:solidFill>
                <a:schemeClr val="lt1"/>
              </a:solidFill>
            </a:endParaRPr>
          </a:p>
        </p:txBody>
      </p:sp>
      <p:graphicFrame>
        <p:nvGraphicFramePr>
          <p:cNvPr id="322" name="Google Shape;322;p4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3" name="Google Shape;323;p4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4" name="Google Shape;324;p4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{FE8AB2F4-F1BA-4305-8D94-54FBD96E77C7}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519550" y="145475"/>
            <a:ext cx="7232100" cy="4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diagram is the Southern hemisphere showing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Summer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Autumn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Winter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Spring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Explain how you know this in your white boards.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t="59353" r="38650" b="23470"/>
          <a:stretch/>
        </p:blipFill>
        <p:spPr>
          <a:xfrm flipH="1">
            <a:off x="744413" y="2571750"/>
            <a:ext cx="7069537" cy="245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6026725" y="2982225"/>
            <a:ext cx="2026200" cy="3846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Northern Hemisphere </a:t>
            </a:r>
            <a:endParaRPr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943600" y="3945900"/>
            <a:ext cx="2026200" cy="3846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Southern Hemisphere </a:t>
            </a:r>
            <a:endParaRPr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ROTATION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SPINS AROUND AN AXIS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REVOLUTION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1 FULL ORBIT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BIRAK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SUMMER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MAKURU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WINTER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1480975" y="514750"/>
            <a:ext cx="4341600" cy="25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/>
              <a:t>Which phase of the moon is this?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2.    Which phase of the moon is this?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5" y="3551350"/>
            <a:ext cx="8886354" cy="13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992375" y="296276"/>
            <a:ext cx="1411250" cy="144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866" y="1858188"/>
            <a:ext cx="1392251" cy="14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6056031" y="1898039"/>
            <a:ext cx="630300" cy="138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509850" y="566200"/>
            <a:ext cx="8426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True or False: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Earth takes 365 days  to rotate on its own axis:__________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Mercury has the shortest revolution period ________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Moon takes 27 days to complete 1 orbit ______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Jupiter spins on its axis _________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4787D9-C90C-4CA2-927D-CCB4FD10B3DB}"/>
</file>

<file path=customXml/itemProps2.xml><?xml version="1.0" encoding="utf-8"?>
<ds:datastoreItem xmlns:ds="http://schemas.openxmlformats.org/officeDocument/2006/customXml" ds:itemID="{CA5B6D1C-A40F-4CEB-ABE9-BFEEAE4A54C0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customXml/itemProps3.xml><?xml version="1.0" encoding="utf-8"?>
<ds:datastoreItem xmlns:ds="http://schemas.openxmlformats.org/officeDocument/2006/customXml" ds:itemID="{86E1854C-6B12-4B9F-8D50-9ED9CE8C4E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22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Simple Light</vt:lpstr>
      <vt:lpstr>ASC EDI Template</vt:lpstr>
      <vt:lpstr>ECLIPSES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model the movements of Earth, the sun and the moon during eclipses.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model the movements of Earth, the sun and the moon during eclipses.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ECLIPSES</dc:title>
  <cp:revision>2</cp:revision>
  <dcterms:modified xsi:type="dcterms:W3CDTF">2023-08-07T21:48:48Z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38800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